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47CEA-9FBA-4433-BF06-AB105C388D6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3887" y="1825626"/>
            <a:ext cx="8287352" cy="4478923"/>
          </a:xfrm>
        </p:spPr>
        <p:txBody>
          <a:bodyPr>
            <a:noAutofit/>
          </a:bodyPr>
          <a:lstStyle>
            <a:lvl1pPr>
              <a:defRPr sz="2400">
                <a:latin typeface="+mn-lt"/>
                <a:cs typeface="Arial" panose="020B0604020202020204" pitchFamily="34" charset="0"/>
              </a:defRPr>
            </a:lvl1pPr>
            <a:lvl2pPr>
              <a:defRPr sz="2267">
                <a:latin typeface="+mn-lt"/>
                <a:cs typeface="Arial" panose="020B0604020202020204" pitchFamily="34" charset="0"/>
              </a:defRPr>
            </a:lvl2pPr>
            <a:lvl3pPr>
              <a:defRPr>
                <a:latin typeface="+mn-lt"/>
                <a:cs typeface="Arial" panose="020B0604020202020204" pitchFamily="34" charset="0"/>
              </a:defRPr>
            </a:lvl3pPr>
            <a:lvl4pPr>
              <a:defRPr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087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квалификации педагогических работников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2017 году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26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/>
          <a:lstStyle/>
          <a:p>
            <a:r>
              <a:rPr lang="ru-RU" sz="2400" dirty="0" smtClean="0"/>
              <a:t>Всего заявилось 245 педагогов</a:t>
            </a:r>
          </a:p>
          <a:p>
            <a:pPr marL="109728" indent="0" algn="ctr">
              <a:buNone/>
            </a:pPr>
            <a:r>
              <a:rPr lang="ru-RU" sz="2400" dirty="0" smtClean="0"/>
              <a:t>Не прошли курсы ПК</a:t>
            </a:r>
          </a:p>
          <a:p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Объемы повышения квалификации в 2016 году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73354"/>
              </p:ext>
            </p:extLst>
          </p:nvPr>
        </p:nvGraphicFramePr>
        <p:xfrm>
          <a:off x="-108520" y="1772817"/>
          <a:ext cx="9252520" cy="4990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734"/>
                <a:gridCol w="2911962"/>
                <a:gridCol w="1824868"/>
                <a:gridCol w="4139956"/>
              </a:tblGrid>
              <a:tr h="6904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организации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К-во педагогов отказавшихся от обучения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Причина отказа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0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Алексеевская СОШ №1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выход на пенсию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4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</a:rPr>
                        <a:t>Ерыклинская</a:t>
                      </a:r>
                      <a:r>
                        <a:rPr lang="ru-RU" sz="1600" b="1" dirty="0">
                          <a:effectLst/>
                        </a:rPr>
                        <a:t> СОШ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выход на пенсию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4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Сахаровская СОШ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отпуск по уходу за ребенком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4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800" b="1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 болезни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23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</a:rPr>
                        <a:t>Степношенталинская</a:t>
                      </a:r>
                      <a:r>
                        <a:rPr lang="ru-RU" sz="1600" b="1" dirty="0">
                          <a:effectLst/>
                        </a:rPr>
                        <a:t> ООШ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Увольнение 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24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МБДОУ </a:t>
                      </a:r>
                      <a:r>
                        <a:rPr lang="ru-RU" sz="1600" b="1" dirty="0" err="1">
                          <a:effectLst/>
                        </a:rPr>
                        <a:t>Билярский</a:t>
                      </a:r>
                      <a:r>
                        <a:rPr lang="ru-RU" sz="1600" b="1" dirty="0">
                          <a:effectLst/>
                        </a:rPr>
                        <a:t> д/сад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отпуск по уходу за ребенком;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увольнение в связи с сокращением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63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МБДОУ №4 «Березка»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Ошибка в системе ЭО</a:t>
                      </a:r>
                      <a:r>
                        <a:rPr lang="ru-RU" sz="1400" b="1" dirty="0" smtClean="0">
                          <a:effectLst/>
                        </a:rPr>
                        <a:t>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обучалась на внебюджетной основе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4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ЦДТ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 связи с увольнением;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Уход за больным;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 связи с семейными обстоятельствами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СДЮТЭ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выход на пенсию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Мокрокурналинская</a:t>
                      </a:r>
                      <a:r>
                        <a:rPr lang="ru-RU" sz="16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сош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7953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Итого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15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80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Всего заявилось – 234 педагога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Объемы повышения квалификации в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2017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году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740791"/>
              </p:ext>
            </p:extLst>
          </p:nvPr>
        </p:nvGraphicFramePr>
        <p:xfrm>
          <a:off x="0" y="2060848"/>
          <a:ext cx="9144000" cy="4797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6872"/>
                <a:gridCol w="4832251"/>
                <a:gridCol w="3704877"/>
              </a:tblGrid>
              <a:tr h="10964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Наименование организации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К-во кандидатов на ПК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школы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176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МБДОУ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42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РОО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2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УДОД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ААК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11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5943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Итого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234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48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340768"/>
            <a:ext cx="8964488" cy="5184576"/>
          </a:xfrm>
        </p:spPr>
        <p:txBody>
          <a:bodyPr>
            <a:normAutofit fontScale="85000" lnSpcReduction="10000"/>
          </a:bodyPr>
          <a:lstStyle/>
          <a:p>
            <a:pPr marL="0" lvl="1" indent="352425" algn="just">
              <a:spcAft>
                <a:spcPts val="0"/>
              </a:spcAft>
            </a:pPr>
            <a:r>
              <a:rPr lang="ru-RU" sz="2000" u="sng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от 24 до 32 часов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по отдельным модулям, в том числе и для модулей программ повышения квалификации (интегрированных) по нескольким предметам;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just"/>
            <a:r>
              <a:rPr lang="ru-RU" sz="2000" u="sng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не менее 64 часов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для работников ДОО, учителей начальных классов, работников ДОД, педагогов-психологов, социальных педагогов и др. (без дистанционного модуля);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just"/>
            <a:r>
              <a:rPr lang="ru-RU" sz="2000" u="sng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не менее 96 часов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для учителей-предметников, учителей-дефектологов (дистанционный модуль не более 24 часов);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just"/>
            <a:r>
              <a:rPr lang="ru-RU" sz="2000" u="sng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не менее 72 часов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 для руководителей ДОО, ДОД (без дистанционного модуля);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just"/>
            <a:r>
              <a:rPr lang="ru-RU" sz="2000" u="sng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не менее 108 часов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для руководителей образовательных организаций  (дистанционный модуль не более 24 часов);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just"/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стажировка на базе образовательных организаций: 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984250" lvl="0" indent="-342900" algn="just">
              <a:buFont typeface="Symbol"/>
              <a:buChar char=""/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не менее 12 часов при объеме 64-х часовой  программы повышения квалификации;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984250" lvl="0" indent="-342900" algn="just">
              <a:buFont typeface="Symbol"/>
              <a:buChar char=""/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не менее 18 часов при объеме 96-ти часовой программы повышения квалификации, из них 6 часов – день классного руководителя;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just"/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накопительная система в рамках персонифицированной модели  32 часа в год (в течение трех лет) для учителей высшей квалификационной категории.  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Трудоемкость освоения дополнительных профессиональных программ на одного слушателя (приказ </a:t>
            </a:r>
            <a:r>
              <a:rPr lang="ru-RU" sz="2000" dirty="0" err="1">
                <a:solidFill>
                  <a:srgbClr val="C00000"/>
                </a:solidFill>
              </a:rPr>
              <a:t>МОиН</a:t>
            </a:r>
            <a:r>
              <a:rPr lang="ru-RU" sz="2000" dirty="0">
                <a:solidFill>
                  <a:srgbClr val="C00000"/>
                </a:solidFill>
              </a:rPr>
              <a:t> РТ от 06.10.2016 №под-2068/16)</a:t>
            </a:r>
            <a:br>
              <a:rPr lang="ru-RU" sz="2000" dirty="0">
                <a:solidFill>
                  <a:srgbClr val="C00000"/>
                </a:solidFill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0827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098571"/>
          </a:xfrm>
        </p:spPr>
        <p:txBody>
          <a:bodyPr>
            <a:normAutofit/>
          </a:bodyPr>
          <a:lstStyle/>
          <a:p>
            <a:pPr fontAlgn="t"/>
            <a:r>
              <a:rPr lang="ru-RU" b="1" dirty="0"/>
              <a:t>Современные нормативно-правовые основы </a:t>
            </a:r>
            <a:r>
              <a:rPr lang="ru-RU" b="1" dirty="0" smtClean="0"/>
              <a:t>образования   8</a:t>
            </a:r>
            <a:r>
              <a:rPr lang="ru-RU" b="1" dirty="0"/>
              <a:t>%</a:t>
            </a:r>
            <a:endParaRPr lang="ru-RU" dirty="0"/>
          </a:p>
          <a:p>
            <a:pPr fontAlgn="t"/>
            <a:r>
              <a:rPr lang="ru-RU" b="1" dirty="0"/>
              <a:t>Психолого-педагогические основы профессиональной </a:t>
            </a:r>
            <a:r>
              <a:rPr lang="ru-RU" b="1" dirty="0" smtClean="0"/>
              <a:t>деятельности  </a:t>
            </a:r>
            <a:r>
              <a:rPr lang="ru-RU" dirty="0" smtClean="0"/>
              <a:t>12</a:t>
            </a:r>
            <a:r>
              <a:rPr lang="ru-RU" dirty="0"/>
              <a:t>%</a:t>
            </a:r>
          </a:p>
          <a:p>
            <a:pPr fontAlgn="t"/>
            <a:r>
              <a:rPr lang="ru-RU" b="1" dirty="0"/>
              <a:t>Содержательные и процессуальные аспекты профессиональной </a:t>
            </a:r>
            <a:r>
              <a:rPr lang="ru-RU" b="1" dirty="0" smtClean="0"/>
              <a:t>деятельности   </a:t>
            </a:r>
            <a:r>
              <a:rPr lang="ru-RU" dirty="0" smtClean="0"/>
              <a:t>40</a:t>
            </a:r>
            <a:r>
              <a:rPr lang="ru-RU" dirty="0"/>
              <a:t>%</a:t>
            </a:r>
          </a:p>
          <a:p>
            <a:pPr fontAlgn="t"/>
            <a:r>
              <a:rPr lang="ru-RU" b="1" dirty="0"/>
              <a:t>Прикладные аспекты решения актуальных проблем профессиональной </a:t>
            </a:r>
            <a:r>
              <a:rPr lang="ru-RU" b="1" dirty="0" smtClean="0"/>
              <a:t>деятельности  </a:t>
            </a:r>
            <a:r>
              <a:rPr lang="ru-RU" dirty="0" smtClean="0"/>
              <a:t>40</a:t>
            </a:r>
            <a:r>
              <a:rPr lang="ru-RU" dirty="0"/>
              <a:t>%</a:t>
            </a:r>
          </a:p>
          <a:p>
            <a:pPr fontAlgn="t"/>
            <a:r>
              <a:rPr lang="ru-RU" b="1" dirty="0"/>
              <a:t>Итоговая аттестация</a:t>
            </a:r>
            <a:endParaRPr lang="ru-RU" dirty="0"/>
          </a:p>
          <a:p>
            <a:pPr marL="109728" indent="0" fontAlgn="t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О сроках освоения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297764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908720"/>
            <a:ext cx="8496944" cy="55446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Стажировка на базе образовательных организаций: </a:t>
            </a:r>
            <a:endParaRPr lang="ru-RU" sz="2400" b="1" dirty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0" lv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не менее 12 часов при объеме 64-х часовой  программы повышения квалификации;</a:t>
            </a:r>
            <a:endParaRPr lang="ru-RU" sz="2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0" lv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не менее 18 часов при объеме 96-ти часовой программы повышения квали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фикации, из них 6 часов – день классного руководителя</a:t>
            </a: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;</a:t>
            </a:r>
          </a:p>
          <a:p>
            <a:pPr marL="0" lvl="0" indent="0" algn="just">
              <a:buNone/>
            </a:pP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266700" lvl="1" algn="just">
              <a:spcAft>
                <a:spcPts val="0"/>
              </a:spcAft>
            </a:pPr>
            <a:r>
              <a:rPr lang="ru-RU" sz="26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Объемы обязательных модулей от 2 до 6 часов по вопросам:</a:t>
            </a:r>
            <a:endParaRPr lang="ru-RU" sz="2600" b="1" dirty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71463" algn="just"/>
            <a:r>
              <a:rPr lang="ru-RU" sz="26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«Противодействие коррупции»</a:t>
            </a:r>
            <a:r>
              <a:rPr lang="ru-RU" sz="2600" dirty="0">
                <a:latin typeface="Arial" pitchFamily="34" charset="0"/>
                <a:ea typeface="Calibri"/>
                <a:cs typeface="Arial" pitchFamily="34" charset="0"/>
              </a:rPr>
              <a:t>, </a:t>
            </a:r>
            <a:r>
              <a:rPr lang="ru-RU" sz="2600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«Профилактика терроризма и экстремизма», «Деятельность классного руководителя»</a:t>
            </a:r>
          </a:p>
          <a:p>
            <a:pPr marL="271463" algn="just"/>
            <a:r>
              <a:rPr lang="ru-RU" sz="2600" b="1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«Формирование навыков оказания первой помощи» (8 часов)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О сроках освоения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220670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658411"/>
          </a:xfrm>
        </p:spPr>
        <p:txBody>
          <a:bodyPr/>
          <a:lstStyle/>
          <a:p>
            <a:r>
              <a:rPr lang="ru-RU" dirty="0"/>
              <a:t>3) в статье 41:</a:t>
            </a:r>
          </a:p>
          <a:p>
            <a:r>
              <a:rPr lang="ru-RU" dirty="0"/>
              <a:t>а) часть 1 дополнить пунктом 11 следующего содержания:</a:t>
            </a:r>
          </a:p>
          <a:p>
            <a:r>
              <a:rPr lang="ru-RU" dirty="0"/>
              <a:t>"11) обучение педагогических работников навыкам оказания первой помощи.";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65618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Федеральный 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закон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от 29 декабря 2012 года N 273-ФЗ "Об образовании в Российской Федерации" (Собрание законодательства Российской Федерации, 2012, N 53, ст. 7598; 2013, N 48, ст. 6165; 2014, N 30, ст. 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4257 )внесено  следующее изменение: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136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По результатам  тестирования  работников образования после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ПК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, планируется проведение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мониторинга оценки качества повышения квалификации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 smtClean="0">
                <a:solidFill>
                  <a:srgbClr val="FF0000"/>
                </a:solidFill>
              </a:rPr>
              <a:t>П</a:t>
            </a:r>
            <a:r>
              <a:rPr lang="ru-RU" sz="2400" dirty="0" err="1" smtClean="0">
                <a:solidFill>
                  <a:srgbClr val="FF0000"/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осткурсовой</a:t>
            </a:r>
            <a:r>
              <a:rPr lang="ru-RU" sz="2400" dirty="0" smtClean="0">
                <a:solidFill>
                  <a:srgbClr val="FF0000"/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 мониторинг – тестирование в </a:t>
            </a:r>
            <a:r>
              <a:rPr lang="en-US" sz="2400" dirty="0" smtClean="0">
                <a:solidFill>
                  <a:srgbClr val="FF0000"/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edu.tatar.ru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3" y="1772817"/>
            <a:ext cx="1872207" cy="2448271"/>
          </a:xfrm>
          <a:prstGeom prst="rect">
            <a:avLst/>
          </a:prstGeom>
        </p:spPr>
      </p:pic>
      <p:sp>
        <p:nvSpPr>
          <p:cNvPr id="5" name="Плюс 4"/>
          <p:cNvSpPr/>
          <p:nvPr/>
        </p:nvSpPr>
        <p:spPr>
          <a:xfrm>
            <a:off x="2483769" y="2330528"/>
            <a:ext cx="936104" cy="1186012"/>
          </a:xfrm>
          <a:prstGeom prst="mathPlus">
            <a:avLst/>
          </a:prstGeom>
          <a:solidFill>
            <a:schemeClr val="tx2"/>
          </a:solidFill>
          <a:ln>
            <a:noFill/>
          </a:ln>
          <a:effectLst>
            <a:glow rad="127000">
              <a:schemeClr val="accent1">
                <a:alpha val="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reflection endPos="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3" y="1916832"/>
            <a:ext cx="1296143" cy="2034305"/>
          </a:xfrm>
          <a:prstGeom prst="rect">
            <a:avLst/>
          </a:prstGeom>
        </p:spPr>
      </p:pic>
      <p:sp>
        <p:nvSpPr>
          <p:cNvPr id="8" name="Равно 7"/>
          <p:cNvSpPr/>
          <p:nvPr/>
        </p:nvSpPr>
        <p:spPr>
          <a:xfrm>
            <a:off x="4716016" y="2564904"/>
            <a:ext cx="970153" cy="792088"/>
          </a:xfrm>
          <a:prstGeom prst="mathEqual">
            <a:avLst/>
          </a:prstGeom>
          <a:solidFill>
            <a:schemeClr val="tx2"/>
          </a:solidFill>
          <a:ln>
            <a:noFill/>
          </a:ln>
          <a:effectLst>
            <a:glow rad="127000">
              <a:schemeClr val="accent1">
                <a:alpha val="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reflection endPos="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868144" y="2184870"/>
            <a:ext cx="23042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Объективный контроль качества усвоения программы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7154" y="4293096"/>
            <a:ext cx="1966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Повышение квалификации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75856" y="4154596"/>
            <a:ext cx="23042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Анкетирование и тестирование после прохождения ПК</a:t>
            </a:r>
          </a:p>
        </p:txBody>
      </p:sp>
    </p:spTree>
    <p:extLst>
      <p:ext uri="{BB962C8B-B14F-4D97-AF65-F5344CB8AC3E}">
        <p14:creationId xmlns:p14="http://schemas.microsoft.com/office/powerpoint/2010/main" val="40758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9543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Мониторинг оценки качества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повышения квалификации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(оператора района и МОиН РТ)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50728"/>
              </p:ext>
            </p:extLst>
          </p:nvPr>
        </p:nvGraphicFramePr>
        <p:xfrm>
          <a:off x="251520" y="4221087"/>
          <a:ext cx="8722568" cy="2302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9424"/>
                <a:gridCol w="1310432"/>
                <a:gridCol w="1228531"/>
                <a:gridCol w="1228531"/>
                <a:gridCol w="982825"/>
                <a:gridCol w="982825"/>
              </a:tblGrid>
              <a:tr h="506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обучающей организации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Предмет 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Предмет 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Предмет 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…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br>
                        <a:rPr lang="ru-RU" sz="1600" u="none" strike="noStrike">
                          <a:effectLst/>
                        </a:rPr>
                      </a:br>
                      <a:r>
                        <a:rPr lang="ru-RU" sz="1600" u="none" strike="noStrike">
                          <a:effectLst/>
                        </a:rPr>
                        <a:t>(%)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</a:tr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Обучающая организация 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Обучающая организация 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Обучающая организация 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Обучающая организация 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Обучающая организация 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…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251521" y="1412777"/>
            <a:ext cx="6720417" cy="1920213"/>
          </a:xfrm>
          <a:prstGeom prst="rect">
            <a:avLst/>
          </a:prstGeom>
        </p:spPr>
        <p:txBody>
          <a:bodyPr lIns="121917" tIns="60958" rIns="121917" bIns="60958"/>
          <a:lstStyle>
            <a:lvl1pPr algn="ctr" eaLnBrk="0" hangingPunct="0">
              <a:defRPr lang="ru-RU" sz="2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pPr marL="609585" indent="-609585" algn="l">
              <a:buFont typeface="Wingdings" panose="05000000000000000000" pitchFamily="2" charset="2"/>
              <a:buChar char="ü"/>
            </a:pP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обработанной информации по результатам тестирования;</a:t>
            </a:r>
          </a:p>
          <a:p>
            <a:pPr marL="609585" indent="-609585" algn="l">
              <a:buFont typeface="Wingdings" panose="05000000000000000000" pitchFamily="2" charset="2"/>
              <a:buChar char="ü"/>
            </a:pP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отслеживание динамики образовательного процесса;</a:t>
            </a:r>
          </a:p>
          <a:p>
            <a:pPr marL="609585" indent="-609585" algn="l">
              <a:buFont typeface="Wingdings" panose="05000000000000000000" pitchFamily="2" charset="2"/>
              <a:buChar char="ü"/>
            </a:pP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причин несоответствия показателей прогнозируемым;</a:t>
            </a:r>
          </a:p>
          <a:p>
            <a:pPr marL="609585" indent="-609585" algn="l">
              <a:buFont typeface="Wingdings" panose="05000000000000000000" pitchFamily="2" charset="2"/>
              <a:buChar char="ü"/>
            </a:pPr>
            <a:r>
              <a:rPr lang="ru-RU" sz="24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коррекционных решений.</a:t>
            </a:r>
          </a:p>
          <a:p>
            <a:pPr marL="609585" indent="-609585" algn="l">
              <a:buFont typeface="Wingdings" panose="05000000000000000000" pitchFamily="2" charset="2"/>
              <a:buChar char="ü"/>
            </a:pPr>
            <a:endParaRPr lang="ru-RU" sz="24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41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237" y="0"/>
            <a:ext cx="8448609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Мониторинг оценки качества 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повышения квалификации (оператора школы)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057267"/>
              </p:ext>
            </p:extLst>
          </p:nvPr>
        </p:nvGraphicFramePr>
        <p:xfrm>
          <a:off x="251521" y="1124745"/>
          <a:ext cx="6172199" cy="2933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9344"/>
                <a:gridCol w="1053017"/>
                <a:gridCol w="1056188"/>
                <a:gridCol w="1065704"/>
                <a:gridCol w="608973"/>
                <a:gridCol w="608973"/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ФИО работника образовательной организации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Обучающая организация 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Обучающая организация 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Обучающая организация 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…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br>
                        <a:rPr lang="ru-RU" sz="1600" u="none" strike="noStrike">
                          <a:effectLst/>
                        </a:rPr>
                      </a:br>
                      <a:r>
                        <a:rPr lang="ru-RU" sz="1600" u="none" strike="noStrike">
                          <a:effectLst/>
                        </a:rPr>
                        <a:t>(%)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Работник ОО 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Работник ОО 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Работник ОО 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Работник ОО 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Работник ОО 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…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12700" marB="0" anchor="b"/>
                </a:tc>
              </a:tr>
            </a:tbl>
          </a:graphicData>
        </a:graphic>
      </p:graphicFrame>
      <p:sp>
        <p:nvSpPr>
          <p:cNvPr id="24" name="Заголовок 1"/>
          <p:cNvSpPr txBox="1">
            <a:spLocks/>
          </p:cNvSpPr>
          <p:nvPr/>
        </p:nvSpPr>
        <p:spPr>
          <a:xfrm>
            <a:off x="323529" y="4077073"/>
            <a:ext cx="8640960" cy="1944216"/>
          </a:xfrm>
          <a:prstGeom prst="rect">
            <a:avLst/>
          </a:prstGeom>
        </p:spPr>
        <p:txBody>
          <a:bodyPr lIns="121917" tIns="60958" rIns="121917" bIns="60958"/>
          <a:lstStyle>
            <a:lvl1pPr algn="ctr" eaLnBrk="0" hangingPunct="0">
              <a:defRPr lang="ru-RU" sz="2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pPr algn="l"/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обработанной информации по успешности (не успешности) прохождения ПК работником образования;</a:t>
            </a:r>
          </a:p>
          <a:p>
            <a:pPr algn="l"/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*обсуждение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заседаниях методических объединений и методического совета, где делаются выводы об эффективности соответствующей программы ПК;</a:t>
            </a:r>
          </a:p>
          <a:p>
            <a:pPr algn="l"/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*принятие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коррекционных решений, разработка рекомендаций и перспективного плана работы школы с учетом принятых решений на следующий учебный год.</a:t>
            </a:r>
          </a:p>
          <a:p>
            <a:pPr marL="609585" indent="-609585" algn="l">
              <a:buFont typeface="Wingdings" panose="05000000000000000000" pitchFamily="2" charset="2"/>
              <a:buChar char="ü"/>
            </a:pPr>
            <a:endParaRPr lang="ru-RU" sz="21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38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/>
          <p:cNvSpPr>
            <a:spLocks noGrp="1"/>
          </p:cNvSpPr>
          <p:nvPr>
            <p:ph type="title"/>
          </p:nvPr>
        </p:nvSpPr>
        <p:spPr>
          <a:xfrm>
            <a:off x="628649" y="406069"/>
            <a:ext cx="7886700" cy="45374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Основные требования </a:t>
            </a:r>
            <a:br>
              <a:rPr lang="ru-RU" sz="3200" b="1" dirty="0" smtClean="0"/>
            </a:br>
            <a:r>
              <a:rPr lang="ru-RU" sz="3200" b="1" dirty="0" smtClean="0"/>
              <a:t>к операторам  ОО</a:t>
            </a:r>
            <a:endParaRPr lang="ru-RU" sz="32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1700808"/>
            <a:ext cx="8892480" cy="4896544"/>
          </a:xfrm>
          <a:prstGeom prst="rect">
            <a:avLst/>
          </a:prstGeom>
        </p:spPr>
        <p:txBody>
          <a:bodyPr lIns="121917" tIns="60958" rIns="121917" bIns="60958"/>
          <a:lstStyle>
            <a:lvl1pPr algn="ctr" eaLnBrk="0" hangingPunct="0">
              <a:defRPr lang="ru-RU" sz="2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pPr marL="609585" indent="-609585" algn="l">
              <a:buFont typeface="Wingdings" panose="05000000000000000000" pitchFamily="2" charset="2"/>
              <a:buChar char="ü"/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своевременного внесения информации о прохождении повышения квалификации педагогами в разделе «Подтверждение повышения квалификации»</a:t>
            </a:r>
          </a:p>
          <a:p>
            <a:pPr marL="609585" indent="-609585" algn="l">
              <a:buFont typeface="Wingdings" panose="05000000000000000000" pitchFamily="2" charset="2"/>
              <a:buChar char="ü"/>
            </a:pPr>
            <a:endParaRPr lang="ru-RU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585" indent="-609585" algn="l">
              <a:buFont typeface="Wingdings" panose="05000000000000000000" pitchFamily="2" charset="2"/>
              <a:buChar char="ü"/>
            </a:pPr>
            <a:r>
              <a:rPr lang="ru-RU" b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 </a:t>
            </a:r>
            <a:r>
              <a:rPr lang="ru-RU" b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анкетирования и тестирования через личный 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работником</a:t>
            </a:r>
            <a:endParaRPr lang="ru-RU" b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образования через 10 дней после прохождения ПК</a:t>
            </a:r>
            <a:endParaRPr lang="ru-RU" b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585" indent="-609585" algn="l">
              <a:buFont typeface="Wingdings" panose="05000000000000000000" pitchFamily="2" charset="2"/>
              <a:buChar char="ü"/>
            </a:pPr>
            <a:endParaRPr lang="ru-RU" sz="2400" b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585" indent="-609585" algn="l">
              <a:buFont typeface="Wingdings" panose="05000000000000000000" pitchFamily="2" charset="2"/>
              <a:buChar char="ü"/>
            </a:pPr>
            <a:endParaRPr lang="ru-RU" sz="2400" b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01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218</TotalTime>
  <Words>664</Words>
  <Application>Microsoft Office PowerPoint</Application>
  <PresentationFormat>Экран (4:3)</PresentationFormat>
  <Paragraphs>220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Повышение квалификации педагогических работников  в 2017 году </vt:lpstr>
      <vt:lpstr>Объемы повышения квалификации в 2016 году</vt:lpstr>
      <vt:lpstr>Объемы повышения квалификации в 2017 году</vt:lpstr>
      <vt:lpstr>Трудоемкость освоения дополнительных профессиональных программ на одного слушателя (приказ МОиН РТ от 06.10.2016 №под-2068/16) </vt:lpstr>
      <vt:lpstr>О сроках освоения программ</vt:lpstr>
      <vt:lpstr>О сроках освоения программ</vt:lpstr>
      <vt:lpstr>В Федеральный закон от 29 декабря 2012 года N 273-ФЗ "Об образовании в Российской Федерации" (Собрание законодательства Российской Федерации, 2012, N 53, ст. 7598; 2013, N 48, ст. 6165; 2014, N 30, ст. 4257 )внесено  следующее изменение:</vt:lpstr>
      <vt:lpstr>По результатам  тестирования  работников образования после ПК, планируется проведение мониторинга оценки качества повышения квалификации  Посткурсовой мониторинг – тестирование в edu.tatar.ru</vt:lpstr>
      <vt:lpstr>Мониторинг оценки качества  повышения квалификации  (оператора района и МОиН РТ)</vt:lpstr>
      <vt:lpstr>Мониторинг оценки качества  повышения квалификации (оператора школы)</vt:lpstr>
      <vt:lpstr>Основные требования  к операторам  ОО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Повышение квалификации педагогических работников  в 2017 году </dc:title>
  <cp:lastModifiedBy>CHip</cp:lastModifiedBy>
  <cp:revision>11</cp:revision>
  <dcterms:modified xsi:type="dcterms:W3CDTF">2017-02-09T21:22:12Z</dcterms:modified>
</cp:coreProperties>
</file>